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70" r:id="rId14"/>
    <p:sldId id="269"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434" autoAdjust="0"/>
  </p:normalViewPr>
  <p:slideViewPr>
    <p:cSldViewPr snapToGrid="0">
      <p:cViewPr varScale="1">
        <p:scale>
          <a:sx n="70" d="100"/>
          <a:sy n="70" d="100"/>
        </p:scale>
        <p:origin x="141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2CFB1-A326-4EA2-8B90-A5953A251B78}" type="datetimeFigureOut">
              <a:rPr lang="en-US" smtClean="0"/>
              <a:t>5/12/2018</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57C620-80C4-4429-A09C-65ED595EB952}" type="slidenum">
              <a:rPr lang="en-US" smtClean="0"/>
              <a:t>‹#›</a:t>
            </a:fld>
            <a:endParaRPr lang="en-US"/>
          </a:p>
        </p:txBody>
      </p:sp>
    </p:spTree>
    <p:extLst>
      <p:ext uri="{BB962C8B-B14F-4D97-AF65-F5344CB8AC3E}">
        <p14:creationId xmlns:p14="http://schemas.microsoft.com/office/powerpoint/2010/main" val="27436280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a:t>
            </a:r>
            <a:r>
              <a:rPr lang="en-US" baseline="0" dirty="0" smtClean="0"/>
              <a:t> your topic by calling the audience into attention</a:t>
            </a:r>
          </a:p>
          <a:p>
            <a:r>
              <a:rPr lang="en-US" baseline="0" dirty="0" smtClean="0"/>
              <a:t>Define what is meant by business culture which is basically the organizational culture</a:t>
            </a:r>
          </a:p>
          <a:p>
            <a:r>
              <a:rPr lang="en-US" baseline="0" dirty="0" smtClean="0"/>
              <a:t>Introduce the importance of an organization having a culture</a:t>
            </a:r>
          </a:p>
        </p:txBody>
      </p:sp>
      <p:sp>
        <p:nvSpPr>
          <p:cNvPr id="4" name="Slide Number Placeholder 3"/>
          <p:cNvSpPr>
            <a:spLocks noGrp="1"/>
          </p:cNvSpPr>
          <p:nvPr>
            <p:ph type="sldNum" sz="quarter" idx="10"/>
          </p:nvPr>
        </p:nvSpPr>
        <p:spPr/>
        <p:txBody>
          <a:bodyPr/>
          <a:lstStyle/>
          <a:p>
            <a:fld id="{7057C620-80C4-4429-A09C-65ED595EB952}" type="slidenum">
              <a:rPr lang="en-US" smtClean="0"/>
              <a:t>2</a:t>
            </a:fld>
            <a:endParaRPr lang="en-US"/>
          </a:p>
        </p:txBody>
      </p:sp>
    </p:spTree>
    <p:extLst>
      <p:ext uri="{BB962C8B-B14F-4D97-AF65-F5344CB8AC3E}">
        <p14:creationId xmlns:p14="http://schemas.microsoft.com/office/powerpoint/2010/main" val="2301496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the audience</a:t>
            </a:r>
            <a:r>
              <a:rPr lang="en-US" baseline="0" dirty="0" smtClean="0"/>
              <a:t> know how the culture of the organization is maintained. </a:t>
            </a:r>
          </a:p>
          <a:p>
            <a:r>
              <a:rPr lang="en-US" baseline="0" dirty="0" smtClean="0"/>
              <a:t>Give ways that ensures the organization is able to ensure employees actually assume the culture and observe it as explained in the slide.</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3</a:t>
            </a:fld>
            <a:endParaRPr lang="en-US"/>
          </a:p>
        </p:txBody>
      </p:sp>
    </p:spTree>
    <p:extLst>
      <p:ext uri="{BB962C8B-B14F-4D97-AF65-F5344CB8AC3E}">
        <p14:creationId xmlns:p14="http://schemas.microsoft.com/office/powerpoint/2010/main" val="42940969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Established</a:t>
            </a:r>
            <a:r>
              <a:rPr lang="en-US" baseline="0" dirty="0" smtClean="0"/>
              <a:t> culture in the organization does not change even with new employees joining the organization.</a:t>
            </a:r>
          </a:p>
          <a:p>
            <a:r>
              <a:rPr lang="en-US" baseline="0" dirty="0" smtClean="0"/>
              <a:t>In fact, the new employees have to change and conform to the culture they find in the organization so that they are able to perform their duties well</a:t>
            </a:r>
          </a:p>
          <a:p>
            <a:r>
              <a:rPr lang="en-US" baseline="0" dirty="0" smtClean="0"/>
              <a:t>Maintaining ethical culture is important to the organization as this determines if the set objectives will be achieved or not.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4</a:t>
            </a:fld>
            <a:endParaRPr lang="en-US"/>
          </a:p>
        </p:txBody>
      </p:sp>
    </p:spTree>
    <p:extLst>
      <p:ext uri="{BB962C8B-B14F-4D97-AF65-F5344CB8AC3E}">
        <p14:creationId xmlns:p14="http://schemas.microsoft.com/office/powerpoint/2010/main" val="24349274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Let the audience know the link between culture and ethics</a:t>
            </a:r>
          </a:p>
          <a:p>
            <a:r>
              <a:rPr lang="en-US" dirty="0" smtClean="0"/>
              <a:t>Without</a:t>
            </a:r>
            <a:r>
              <a:rPr lang="en-US" baseline="0" dirty="0" smtClean="0"/>
              <a:t> culture, ethics cannot be achieved.</a:t>
            </a:r>
          </a:p>
          <a:p>
            <a:r>
              <a:rPr lang="en-US" baseline="0" dirty="0" smtClean="0"/>
              <a:t>The ethics is the acceptable way of doing things at any given organization and this ethics have standards that have been set worldwide.</a:t>
            </a:r>
          </a:p>
          <a:p>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5</a:t>
            </a:fld>
            <a:endParaRPr lang="en-US"/>
          </a:p>
        </p:txBody>
      </p:sp>
    </p:spTree>
    <p:extLst>
      <p:ext uri="{BB962C8B-B14F-4D97-AF65-F5344CB8AC3E}">
        <p14:creationId xmlns:p14="http://schemas.microsoft.com/office/powerpoint/2010/main" val="1363779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a:t>
            </a:r>
            <a:r>
              <a:rPr lang="en-US" baseline="0" dirty="0" smtClean="0"/>
              <a:t> an extension of the previous slide.</a:t>
            </a:r>
          </a:p>
          <a:p>
            <a:r>
              <a:rPr lang="en-US" baseline="0" dirty="0" smtClean="0"/>
              <a:t>Let the audience know that positive culture is what defines ethics in global business perspective.</a:t>
            </a:r>
          </a:p>
          <a:p>
            <a:r>
              <a:rPr lang="en-US" baseline="0" dirty="0" smtClean="0"/>
              <a:t>Culture influences the behavior of employees in a given organization which in turn determines the global ethics in business.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6</a:t>
            </a:fld>
            <a:endParaRPr lang="en-US"/>
          </a:p>
        </p:txBody>
      </p:sp>
    </p:spTree>
    <p:extLst>
      <p:ext uri="{BB962C8B-B14F-4D97-AF65-F5344CB8AC3E}">
        <p14:creationId xmlns:p14="http://schemas.microsoft.com/office/powerpoint/2010/main" val="17262700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Give an explanation of the connection</a:t>
            </a:r>
            <a:r>
              <a:rPr lang="en-US" baseline="0" dirty="0" smtClean="0"/>
              <a:t> between ethical culture and employees behavior in the organization.</a:t>
            </a:r>
          </a:p>
          <a:p>
            <a:r>
              <a:rPr lang="en-US" baseline="0" dirty="0" smtClean="0"/>
              <a:t>Having a culture in the organization by the employees means that they are ready to continue providing same quality services as expected. </a:t>
            </a:r>
          </a:p>
          <a:p>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7</a:t>
            </a:fld>
            <a:endParaRPr lang="en-US"/>
          </a:p>
        </p:txBody>
      </p:sp>
    </p:spTree>
    <p:extLst>
      <p:ext uri="{BB962C8B-B14F-4D97-AF65-F5344CB8AC3E}">
        <p14:creationId xmlns:p14="http://schemas.microsoft.com/office/powerpoint/2010/main" val="32203509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a connection between</a:t>
            </a:r>
            <a:r>
              <a:rPr lang="en-US" baseline="0" dirty="0" smtClean="0"/>
              <a:t> ethical culture and organizational continue</a:t>
            </a:r>
          </a:p>
          <a:p>
            <a:r>
              <a:rPr lang="en-US" baseline="0" dirty="0" smtClean="0"/>
              <a:t>For same and continued service delivery of the same quality, culture has to remain the same hence the need for ethics in that particular organization. </a:t>
            </a:r>
          </a:p>
          <a:p>
            <a:r>
              <a:rPr lang="en-US" baseline="0" dirty="0" smtClean="0"/>
              <a:t>Each and every employee must be able to practice the organization ethical culture at any given time so that their objectives are achieved.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8</a:t>
            </a:fld>
            <a:endParaRPr lang="en-US"/>
          </a:p>
        </p:txBody>
      </p:sp>
    </p:spTree>
    <p:extLst>
      <p:ext uri="{BB962C8B-B14F-4D97-AF65-F5344CB8AC3E}">
        <p14:creationId xmlns:p14="http://schemas.microsoft.com/office/powerpoint/2010/main" val="8889243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Introduce the subtopic and enumerate the points are listed in the slide.</a:t>
            </a:r>
          </a:p>
          <a:p>
            <a:r>
              <a:rPr lang="en-US" dirty="0" smtClean="0"/>
              <a:t>Ensure you pose and give</a:t>
            </a:r>
            <a:r>
              <a:rPr lang="en-US" baseline="0" dirty="0" smtClean="0"/>
              <a:t> the audience and opportunity to think about the explanation of the points.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9</a:t>
            </a:fld>
            <a:endParaRPr lang="en-US"/>
          </a:p>
        </p:txBody>
      </p:sp>
    </p:spTree>
    <p:extLst>
      <p:ext uri="{BB962C8B-B14F-4D97-AF65-F5344CB8AC3E}">
        <p14:creationId xmlns:p14="http://schemas.microsoft.com/office/powerpoint/2010/main" val="2770260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code of</a:t>
            </a:r>
            <a:r>
              <a:rPr lang="en-US" baseline="0" dirty="0" smtClean="0"/>
              <a:t> ethics is a guide that spells out the expectations of the organization from its employees in terms of ethics and culture.</a:t>
            </a:r>
          </a:p>
          <a:p>
            <a:r>
              <a:rPr lang="en-US" baseline="0" dirty="0" smtClean="0"/>
              <a:t>Employees have no chance of saying that they are not familiar with the ethics of the organization.</a:t>
            </a:r>
          </a:p>
          <a:p>
            <a:r>
              <a:rPr lang="en-US" baseline="0" dirty="0" smtClean="0"/>
              <a:t>Managers are expected to be the role models of the organizations and as such they should also be the ones to guide other employees in observing and practicing </a:t>
            </a:r>
            <a:r>
              <a:rPr lang="en-US" baseline="0" dirty="0" err="1" smtClean="0"/>
              <a:t>ethial</a:t>
            </a:r>
            <a:r>
              <a:rPr lang="en-US" baseline="0" dirty="0" smtClean="0"/>
              <a:t> culture as provided by the organization’s code of ethics.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10</a:t>
            </a:fld>
            <a:endParaRPr lang="en-US"/>
          </a:p>
        </p:txBody>
      </p:sp>
    </p:spTree>
    <p:extLst>
      <p:ext uri="{BB962C8B-B14F-4D97-AF65-F5344CB8AC3E}">
        <p14:creationId xmlns:p14="http://schemas.microsoft.com/office/powerpoint/2010/main" val="95275715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Disciplinary</a:t>
            </a:r>
            <a:r>
              <a:rPr lang="en-US" baseline="0" dirty="0" smtClean="0"/>
              <a:t> cases have to be handled by disciplinary committee that is independent and therefore ready to give impartial judgment to discourage negative culture that is against the code of ethics of the organization. </a:t>
            </a:r>
          </a:p>
          <a:p>
            <a:r>
              <a:rPr lang="en-US" baseline="0" dirty="0" smtClean="0"/>
              <a:t>Rewarding of employees who have observed ethical culture is meant to ensure more employees are able to practice positive behavior and culture is that they are able to achieve organizational objectives.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11</a:t>
            </a:fld>
            <a:endParaRPr lang="en-US"/>
          </a:p>
        </p:txBody>
      </p:sp>
    </p:spTree>
    <p:extLst>
      <p:ext uri="{BB962C8B-B14F-4D97-AF65-F5344CB8AC3E}">
        <p14:creationId xmlns:p14="http://schemas.microsoft.com/office/powerpoint/2010/main" val="21596104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Training of employees on the ethical</a:t>
            </a:r>
            <a:r>
              <a:rPr lang="en-US" baseline="0" dirty="0" smtClean="0"/>
              <a:t> culture ensures that there is no excuse on why they are not practicing and observing organizational culture.</a:t>
            </a:r>
          </a:p>
          <a:p>
            <a:r>
              <a:rPr lang="en-US" baseline="0" dirty="0" smtClean="0"/>
              <a:t>Seminars and workshops are the best training opportunities that can be extended to employees. </a:t>
            </a:r>
          </a:p>
          <a:p>
            <a:r>
              <a:rPr lang="en-US" baseline="0" dirty="0" smtClean="0"/>
              <a:t>It is importance to consider and handle employees in such a way that their welfare is also taken care of and this entails holidays so that when they are working they are committed and ready to practice the organizational ethical culture. </a:t>
            </a:r>
          </a:p>
          <a:p>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12</a:t>
            </a:fld>
            <a:endParaRPr lang="en-US"/>
          </a:p>
        </p:txBody>
      </p:sp>
    </p:spTree>
    <p:extLst>
      <p:ext uri="{BB962C8B-B14F-4D97-AF65-F5344CB8AC3E}">
        <p14:creationId xmlns:p14="http://schemas.microsoft.com/office/powerpoint/2010/main" val="10357893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Remind the audience</a:t>
            </a:r>
            <a:r>
              <a:rPr lang="en-US" baseline="0" dirty="0" smtClean="0"/>
              <a:t> what the presentation was all about.</a:t>
            </a:r>
          </a:p>
          <a:p>
            <a:r>
              <a:rPr lang="en-US" baseline="0" dirty="0" smtClean="0"/>
              <a:t>Give a summary of the whole presentation outlining the major points.</a:t>
            </a:r>
          </a:p>
          <a:p>
            <a:r>
              <a:rPr lang="en-US" baseline="0" dirty="0" smtClean="0"/>
              <a:t>Ensure that you give an opportunity of any questions, additions or clarification about your presentation.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13</a:t>
            </a:fld>
            <a:endParaRPr lang="en-US"/>
          </a:p>
        </p:txBody>
      </p:sp>
    </p:spTree>
    <p:extLst>
      <p:ext uri="{BB962C8B-B14F-4D97-AF65-F5344CB8AC3E}">
        <p14:creationId xmlns:p14="http://schemas.microsoft.com/office/powerpoint/2010/main" val="25634729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Advise on where one can get the references. </a:t>
            </a:r>
            <a:endParaRPr lang="en-US" dirty="0"/>
          </a:p>
        </p:txBody>
      </p:sp>
      <p:sp>
        <p:nvSpPr>
          <p:cNvPr id="4" name="Slide Number Placeholder 3"/>
          <p:cNvSpPr>
            <a:spLocks noGrp="1"/>
          </p:cNvSpPr>
          <p:nvPr>
            <p:ph type="sldNum" sz="quarter" idx="10"/>
          </p:nvPr>
        </p:nvSpPr>
        <p:spPr/>
        <p:txBody>
          <a:bodyPr/>
          <a:lstStyle/>
          <a:p>
            <a:fld id="{7057C620-80C4-4429-A09C-65ED595EB952}" type="slidenum">
              <a:rPr lang="en-US" smtClean="0"/>
              <a:t>14</a:t>
            </a:fld>
            <a:endParaRPr lang="en-US"/>
          </a:p>
        </p:txBody>
      </p:sp>
    </p:spTree>
    <p:extLst>
      <p:ext uri="{BB962C8B-B14F-4D97-AF65-F5344CB8AC3E}">
        <p14:creationId xmlns:p14="http://schemas.microsoft.com/office/powerpoint/2010/main" val="17137279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2703220-642A-4622-A1E0-E6AB083A943C}"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CA237-7B74-415C-BFF0-A8CDE4C129B8}"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1571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703220-642A-4622-A1E0-E6AB083A943C}"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9637540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2703220-642A-4622-A1E0-E6AB083A943C}"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CA237-7B74-415C-BFF0-A8CDE4C129B8}"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820608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22960" y="1845734"/>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2703220-642A-4622-A1E0-E6AB083A943C}"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15314120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2296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440" y="2582334"/>
            <a:ext cx="370332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2703220-642A-4622-A1E0-E6AB083A943C}" type="datetimeFigureOut">
              <a:rPr lang="en-US" smtClean="0"/>
              <a:t>5/12/2018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25018395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12703220-642A-4622-A1E0-E6AB083A943C}" type="datetimeFigureOut">
              <a:rPr lang="en-US" smtClean="0"/>
              <a:t>5/12/2018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3241696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12703220-642A-4622-A1E0-E6AB083A943C}" type="datetimeFigureOut">
              <a:rPr lang="en-US" smtClean="0"/>
              <a:t>5/12/2018</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24639378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12703220-642A-4622-A1E0-E6AB083A943C}" type="datetimeFigureOut">
              <a:rPr lang="en-US" smtClean="0"/>
              <a:t>5/12/2018</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D49CA237-7B74-415C-BFF0-A8CDE4C129B8}" type="slidenum">
              <a:rPr lang="en-US" smtClean="0"/>
              <a:t>‹#›</a:t>
            </a:fld>
            <a:endParaRPr lang="en-US"/>
          </a:p>
        </p:txBody>
      </p:sp>
    </p:spTree>
    <p:extLst>
      <p:ext uri="{BB962C8B-B14F-4D97-AF65-F5344CB8AC3E}">
        <p14:creationId xmlns:p14="http://schemas.microsoft.com/office/powerpoint/2010/main" val="3484152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5234" cy="822960"/>
          </a:xfrm>
        </p:spPr>
        <p:txBody>
          <a:bodyPr tIns="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2703220-642A-4622-A1E0-E6AB083A943C}" type="datetimeFigureOut">
              <a:rPr lang="en-US" smtClean="0"/>
              <a:t>5/12/2018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873430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703220-642A-4622-A1E0-E6AB083A943C}"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23798484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2703220-642A-4622-A1E0-E6AB083A943C}" type="datetimeFigureOut">
              <a:rPr lang="en-US" smtClean="0"/>
              <a:t>5/12/2018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49CA237-7B74-415C-BFF0-A8CDE4C129B8}" type="slidenum">
              <a:rPr lang="en-US" smtClean="0"/>
              <a:t>‹#›</a:t>
            </a:fld>
            <a:endParaRPr lang="en-US"/>
          </a:p>
        </p:txBody>
      </p:sp>
    </p:spTree>
    <p:extLst>
      <p:ext uri="{BB962C8B-B14F-4D97-AF65-F5344CB8AC3E}">
        <p14:creationId xmlns:p14="http://schemas.microsoft.com/office/powerpoint/2010/main" val="32972218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5"/>
            <a:ext cx="9144001" cy="659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12703220-642A-4622-A1E0-E6AB083A943C}" type="datetimeFigureOut">
              <a:rPr lang="en-US" smtClean="0"/>
              <a:t>5/12/2018</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D49CA237-7B74-415C-BFF0-A8CDE4C129B8}"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51246950"/>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07766" y="2237834"/>
            <a:ext cx="6349124" cy="773408"/>
          </a:xfrm>
        </p:spPr>
        <p:txBody>
          <a:bodyPr>
            <a:normAutofit fontScale="90000"/>
          </a:bodyPr>
          <a:lstStyle/>
          <a:p>
            <a:r>
              <a:rPr lang="en-US" sz="3600" dirty="0"/>
              <a:t>Organizational Ethical Culture</a:t>
            </a:r>
          </a:p>
        </p:txBody>
      </p:sp>
      <p:sp>
        <p:nvSpPr>
          <p:cNvPr id="3" name="Subtitle 2"/>
          <p:cNvSpPr>
            <a:spLocks noGrp="1"/>
          </p:cNvSpPr>
          <p:nvPr>
            <p:ph type="subTitle" idx="1"/>
          </p:nvPr>
        </p:nvSpPr>
        <p:spPr>
          <a:xfrm>
            <a:off x="1760220" y="3233051"/>
            <a:ext cx="5657850" cy="857250"/>
          </a:xfrm>
        </p:spPr>
        <p:txBody>
          <a:bodyPr>
            <a:normAutofit lnSpcReduction="10000"/>
          </a:bodyPr>
          <a:lstStyle/>
          <a:p>
            <a:pPr algn="ctr"/>
            <a:r>
              <a:rPr lang="en-US" cap="none" dirty="0" smtClean="0">
                <a:latin typeface="+mn-lt"/>
              </a:rPr>
              <a:t>Name</a:t>
            </a:r>
          </a:p>
          <a:p>
            <a:pPr algn="ctr"/>
            <a:r>
              <a:rPr lang="en-US" cap="none" dirty="0" smtClean="0">
                <a:latin typeface="+mn-lt"/>
              </a:rPr>
              <a:t>Institution Of Affiliation</a:t>
            </a:r>
            <a:endParaRPr lang="en-US" cap="none" dirty="0">
              <a:latin typeface="+mn-lt"/>
            </a:endParaRPr>
          </a:p>
        </p:txBody>
      </p:sp>
    </p:spTree>
    <p:extLst>
      <p:ext uri="{BB962C8B-B14F-4D97-AF65-F5344CB8AC3E}">
        <p14:creationId xmlns:p14="http://schemas.microsoft.com/office/powerpoint/2010/main" val="50498663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t>Organizational Ethical </a:t>
            </a:r>
            <a:r>
              <a:rPr lang="en-US" sz="3600" b="1" dirty="0" smtClean="0"/>
              <a:t>Culture</a:t>
            </a:r>
            <a:endParaRPr lang="en-US" sz="3600" b="1" dirty="0"/>
          </a:p>
        </p:txBody>
      </p:sp>
      <p:sp>
        <p:nvSpPr>
          <p:cNvPr id="3" name="Content Placeholder 2"/>
          <p:cNvSpPr>
            <a:spLocks noGrp="1"/>
          </p:cNvSpPr>
          <p:nvPr>
            <p:ph idx="1"/>
          </p:nvPr>
        </p:nvSpPr>
        <p:spPr/>
        <p:txBody>
          <a:bodyPr>
            <a:normAutofit/>
          </a:bodyPr>
          <a:lstStyle/>
          <a:p>
            <a:pPr>
              <a:buFont typeface="Wingdings" panose="05000000000000000000" pitchFamily="2" charset="2"/>
              <a:buChar char="q"/>
            </a:pPr>
            <a:r>
              <a:rPr lang="en-US" dirty="0" smtClean="0"/>
              <a:t>Every organization is unique in the way it carries out its day to day activities</a:t>
            </a:r>
          </a:p>
          <a:p>
            <a:pPr>
              <a:buFont typeface="Wingdings" panose="05000000000000000000" pitchFamily="2" charset="2"/>
              <a:buChar char="q"/>
            </a:pPr>
            <a:r>
              <a:rPr lang="en-US" dirty="0" smtClean="0"/>
              <a:t>Business culture refers to the unique behavior that the employees have adopted while performing their responsibilities</a:t>
            </a:r>
          </a:p>
          <a:p>
            <a:pPr>
              <a:buFont typeface="Wingdings" panose="05000000000000000000" pitchFamily="2" charset="2"/>
              <a:buChar char="q"/>
            </a:pPr>
            <a:r>
              <a:rPr lang="en-US" dirty="0" smtClean="0"/>
              <a:t>Ethical culture of a business is therefore employee discipline in following the organizational culture that has already been set.</a:t>
            </a:r>
          </a:p>
          <a:p>
            <a:pPr>
              <a:buFont typeface="Wingdings" panose="05000000000000000000" pitchFamily="2" charset="2"/>
              <a:buChar char="q"/>
            </a:pPr>
            <a:r>
              <a:rPr lang="en-US" dirty="0" smtClean="0"/>
              <a:t>Organizational culture is important in any organization that has employees and want to achieve the mission and vision set.</a:t>
            </a:r>
          </a:p>
          <a:p>
            <a:pPr>
              <a:buFont typeface="Wingdings" panose="05000000000000000000" pitchFamily="2" charset="2"/>
              <a:buChar char="q"/>
            </a:pPr>
            <a:r>
              <a:rPr lang="en-US" dirty="0" smtClean="0"/>
              <a:t>In any case an employee who joins the organization has to conform to the culture already set in the organization. </a:t>
            </a:r>
          </a:p>
          <a:p>
            <a:pPr>
              <a:buFont typeface="Wingdings" panose="05000000000000000000" pitchFamily="2" charset="2"/>
              <a:buChar char="q"/>
            </a:pPr>
            <a:endParaRPr lang="en-US" dirty="0" smtClean="0"/>
          </a:p>
          <a:p>
            <a:pPr>
              <a:buFont typeface="Wingdings" panose="05000000000000000000" pitchFamily="2" charset="2"/>
              <a:buChar char="q"/>
            </a:pPr>
            <a:endParaRPr lang="en-US" dirty="0"/>
          </a:p>
        </p:txBody>
      </p:sp>
    </p:spTree>
    <p:extLst>
      <p:ext uri="{BB962C8B-B14F-4D97-AF65-F5344CB8AC3E}">
        <p14:creationId xmlns:p14="http://schemas.microsoft.com/office/powerpoint/2010/main" val="114418453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smtClean="0"/>
              <a:t>Maintaining An Ethical Culture Within The Organization</a:t>
            </a:r>
            <a:endParaRPr lang="en-US" sz="3200" b="1"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Maintaining an ethical culture is an important aspect of an organization that need to achieve its objectives.</a:t>
            </a:r>
          </a:p>
          <a:p>
            <a:pPr>
              <a:buFont typeface="Wingdings" panose="05000000000000000000" pitchFamily="2" charset="2"/>
              <a:buChar char="Ø"/>
            </a:pPr>
            <a:r>
              <a:rPr lang="en-US" dirty="0" smtClean="0"/>
              <a:t>To maintain ethical culture means having an established culture that every employee is ready to adhere and follow without coercion.</a:t>
            </a:r>
          </a:p>
          <a:p>
            <a:pPr>
              <a:buFont typeface="Wingdings" panose="05000000000000000000" pitchFamily="2" charset="2"/>
              <a:buChar char="Ø"/>
            </a:pPr>
            <a:r>
              <a:rPr lang="en-US" dirty="0" smtClean="0"/>
              <a:t>The employees joins the organization and has to assume the culture that has already been established by the organization.</a:t>
            </a:r>
          </a:p>
          <a:p>
            <a:pPr>
              <a:buFont typeface="Wingdings" panose="05000000000000000000" pitchFamily="2" charset="2"/>
              <a:buChar char="Ø"/>
            </a:pPr>
            <a:r>
              <a:rPr lang="en-US" dirty="0" smtClean="0"/>
              <a:t>There are set rules and regulation that ensures that culture of the organization is followed with no exception.</a:t>
            </a:r>
          </a:p>
          <a:p>
            <a:pPr>
              <a:buFont typeface="Wingdings" panose="05000000000000000000" pitchFamily="2" charset="2"/>
              <a:buChar char="Ø"/>
            </a:pPr>
            <a:r>
              <a:rPr lang="en-US" dirty="0" smtClean="0"/>
              <a:t>These rules and regulations actually provide the platform for the employee to remain ethically loyal to the culture.  </a:t>
            </a:r>
            <a:endParaRPr lang="en-US" dirty="0"/>
          </a:p>
        </p:txBody>
      </p:sp>
    </p:spTree>
    <p:extLst>
      <p:ext uri="{BB962C8B-B14F-4D97-AF65-F5344CB8AC3E}">
        <p14:creationId xmlns:p14="http://schemas.microsoft.com/office/powerpoint/2010/main" val="14105553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
            </a:pPr>
            <a:r>
              <a:rPr lang="en-US" dirty="0" smtClean="0"/>
              <a:t>Maintaining ethical culture means that the already established culture is propagated by the employees.</a:t>
            </a:r>
          </a:p>
          <a:p>
            <a:pPr>
              <a:buFont typeface="Wingdings" panose="05000000000000000000" pitchFamily="2" charset="2"/>
              <a:buChar char="§"/>
            </a:pPr>
            <a:r>
              <a:rPr lang="en-US" dirty="0" smtClean="0"/>
              <a:t>The new employees are introduced to the ethical culture of the organization and they do not change but adopts it.</a:t>
            </a:r>
          </a:p>
          <a:p>
            <a:pPr>
              <a:buFont typeface="Wingdings" panose="05000000000000000000" pitchFamily="2" charset="2"/>
              <a:buChar char="§"/>
            </a:pPr>
            <a:r>
              <a:rPr lang="en-US" dirty="0" smtClean="0"/>
              <a:t>Even if they had other cultures from elsewhere, the new employees have no option but to get used to the new culture.</a:t>
            </a:r>
          </a:p>
          <a:p>
            <a:pPr>
              <a:buFont typeface="Wingdings" panose="05000000000000000000" pitchFamily="2" charset="2"/>
              <a:buChar char="§"/>
            </a:pPr>
            <a:r>
              <a:rPr lang="en-US" dirty="0" smtClean="0"/>
              <a:t>Therefore the business culture does not change even when new employees joins the business</a:t>
            </a:r>
          </a:p>
          <a:p>
            <a:pPr>
              <a:buFont typeface="Wingdings" panose="05000000000000000000" pitchFamily="2" charset="2"/>
              <a:buChar char="§"/>
            </a:pPr>
            <a:r>
              <a:rPr lang="en-US" dirty="0" smtClean="0"/>
              <a:t>This means that ethics of the business culture are observed and practiced by all the employees. </a:t>
            </a:r>
            <a:endParaRPr lang="en-US" dirty="0"/>
          </a:p>
        </p:txBody>
      </p:sp>
    </p:spTree>
    <p:extLst>
      <p:ext uri="{BB962C8B-B14F-4D97-AF65-F5344CB8AC3E}">
        <p14:creationId xmlns:p14="http://schemas.microsoft.com/office/powerpoint/2010/main" val="409799571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b="1" dirty="0" smtClean="0"/>
              <a:t>Role That Culture Plays In Global Business Ethics</a:t>
            </a:r>
            <a:endParaRPr lang="en-US" sz="2800" b="1"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q"/>
            </a:pPr>
            <a:r>
              <a:rPr lang="en-US" dirty="0" smtClean="0"/>
              <a:t>Culture is the way of doing things in a certain organization by its employees.</a:t>
            </a:r>
          </a:p>
          <a:p>
            <a:pPr>
              <a:buFont typeface="Wingdings" panose="05000000000000000000" pitchFamily="2" charset="2"/>
              <a:buChar char="q"/>
            </a:pPr>
            <a:r>
              <a:rPr lang="en-US" dirty="0" smtClean="0"/>
              <a:t>It is the culture that determines ethics that are displayed by the employees of an organization.</a:t>
            </a:r>
          </a:p>
          <a:p>
            <a:pPr>
              <a:buFont typeface="Wingdings" panose="05000000000000000000" pitchFamily="2" charset="2"/>
              <a:buChar char="q"/>
            </a:pPr>
            <a:r>
              <a:rPr lang="en-US" dirty="0" smtClean="0"/>
              <a:t>Therefore business ethics are influenced by the organization culture.</a:t>
            </a:r>
          </a:p>
          <a:p>
            <a:pPr>
              <a:buFont typeface="Wingdings" panose="05000000000000000000" pitchFamily="2" charset="2"/>
              <a:buChar char="q"/>
            </a:pPr>
            <a:r>
              <a:rPr lang="en-US" dirty="0" smtClean="0"/>
              <a:t>Business ethics being morals and behavior of an organization has to be influenced by the culture that has been assumed by the people working in the organization.</a:t>
            </a:r>
          </a:p>
          <a:p>
            <a:pPr>
              <a:buFont typeface="Wingdings" panose="05000000000000000000" pitchFamily="2" charset="2"/>
              <a:buChar char="q"/>
            </a:pPr>
            <a:r>
              <a:rPr lang="en-US" dirty="0" smtClean="0"/>
              <a:t>Positive culture means that the organization practices acceptable business ethics and hence they are likely to promote the organization achieve its objectives. </a:t>
            </a:r>
          </a:p>
          <a:p>
            <a:endParaRPr lang="en-US" dirty="0" smtClean="0"/>
          </a:p>
        </p:txBody>
      </p:sp>
    </p:spTree>
    <p:extLst>
      <p:ext uri="{BB962C8B-B14F-4D97-AF65-F5344CB8AC3E}">
        <p14:creationId xmlns:p14="http://schemas.microsoft.com/office/powerpoint/2010/main" val="4057116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pPr>
              <a:buFont typeface="Wingdings" panose="05000000000000000000" pitchFamily="2" charset="2"/>
              <a:buChar char="v"/>
            </a:pPr>
            <a:r>
              <a:rPr lang="en-US" dirty="0" smtClean="0"/>
              <a:t>Without ethics, an organization may not be able to achieve the set objectives.</a:t>
            </a:r>
          </a:p>
          <a:p>
            <a:pPr>
              <a:buFont typeface="Wingdings" panose="05000000000000000000" pitchFamily="2" charset="2"/>
              <a:buChar char="v"/>
            </a:pPr>
            <a:r>
              <a:rPr lang="en-US" dirty="0" smtClean="0"/>
              <a:t>Globally, business ethics have been defined and acknowledged as part of the driving force behind business success or failure.</a:t>
            </a:r>
          </a:p>
          <a:p>
            <a:pPr>
              <a:buFont typeface="Wingdings" panose="05000000000000000000" pitchFamily="2" charset="2"/>
              <a:buChar char="v"/>
            </a:pPr>
            <a:r>
              <a:rPr lang="en-US" dirty="0" smtClean="0"/>
              <a:t>The culture plays the role of influencing the business ethics in an organization.</a:t>
            </a:r>
          </a:p>
          <a:p>
            <a:pPr>
              <a:buFont typeface="Wingdings" panose="05000000000000000000" pitchFamily="2" charset="2"/>
              <a:buChar char="v"/>
            </a:pPr>
            <a:r>
              <a:rPr lang="en-US" dirty="0" smtClean="0"/>
              <a:t>This means therefore without culture, ethics may not be observed globally and by organizations.</a:t>
            </a:r>
          </a:p>
          <a:p>
            <a:pPr>
              <a:buFont typeface="Wingdings" panose="05000000000000000000" pitchFamily="2" charset="2"/>
              <a:buChar char="v"/>
            </a:pPr>
            <a:r>
              <a:rPr lang="en-US" dirty="0" smtClean="0"/>
              <a:t>Culture creates an environment in the organization where business ethics are observed and followed. </a:t>
            </a:r>
          </a:p>
          <a:p>
            <a:pPr>
              <a:buFont typeface="Wingdings" panose="05000000000000000000" pitchFamily="2" charset="2"/>
              <a:buChar char="v"/>
            </a:pPr>
            <a:r>
              <a:rPr lang="en-US" dirty="0" smtClean="0"/>
              <a:t>However, this culture has to be positive in order to influence acceptable ethics. </a:t>
            </a:r>
          </a:p>
          <a:p>
            <a:pPr>
              <a:buFont typeface="Wingdings" panose="05000000000000000000" pitchFamily="2" charset="2"/>
              <a:buChar char="v"/>
            </a:pPr>
            <a:endParaRPr lang="en-US" dirty="0" smtClean="0"/>
          </a:p>
        </p:txBody>
      </p:sp>
    </p:spTree>
    <p:extLst>
      <p:ext uri="{BB962C8B-B14F-4D97-AF65-F5344CB8AC3E}">
        <p14:creationId xmlns:p14="http://schemas.microsoft.com/office/powerpoint/2010/main" val="33014262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031" y="286604"/>
            <a:ext cx="8342141" cy="1450757"/>
          </a:xfrm>
        </p:spPr>
        <p:txBody>
          <a:bodyPr>
            <a:noAutofit/>
          </a:bodyPr>
          <a:lstStyle/>
          <a:p>
            <a:pPr algn="ctr"/>
            <a:r>
              <a:rPr lang="en-US" sz="2400" b="1" dirty="0" smtClean="0"/>
              <a:t>Importance And Rationale For Maintaining An Ethical Culture Within The Entire Organization</a:t>
            </a:r>
            <a:endParaRPr lang="en-US" sz="2400" b="1" dirty="0"/>
          </a:p>
        </p:txBody>
      </p:sp>
      <p:sp>
        <p:nvSpPr>
          <p:cNvPr id="3" name="Content Placeholder 2"/>
          <p:cNvSpPr>
            <a:spLocks noGrp="1"/>
          </p:cNvSpPr>
          <p:nvPr>
            <p:ph idx="1"/>
          </p:nvPr>
        </p:nvSpPr>
        <p:spPr>
          <a:xfrm>
            <a:off x="647115" y="1737361"/>
            <a:ext cx="7990448" cy="4424287"/>
          </a:xfrm>
        </p:spPr>
        <p:txBody>
          <a:bodyPr>
            <a:normAutofit/>
          </a:bodyPr>
          <a:lstStyle/>
          <a:p>
            <a:pPr>
              <a:buFont typeface="Wingdings" panose="05000000000000000000" pitchFamily="2" charset="2"/>
              <a:buChar char="q"/>
            </a:pPr>
            <a:r>
              <a:rPr lang="en-US" dirty="0" smtClean="0"/>
              <a:t>Ethical culture means having a positive behavior by all the employees.</a:t>
            </a:r>
          </a:p>
          <a:p>
            <a:pPr>
              <a:buFont typeface="Wingdings" panose="05000000000000000000" pitchFamily="2" charset="2"/>
              <a:buChar char="q"/>
            </a:pPr>
            <a:r>
              <a:rPr lang="en-US" dirty="0" smtClean="0"/>
              <a:t>Positive behavior means that all the employees are ready and have accepted the culture that is being practiced in the organization.</a:t>
            </a:r>
            <a:endParaRPr lang="en-US" dirty="0"/>
          </a:p>
          <a:p>
            <a:pPr>
              <a:buFont typeface="Wingdings" panose="05000000000000000000" pitchFamily="2" charset="2"/>
              <a:buChar char="q"/>
            </a:pPr>
            <a:r>
              <a:rPr lang="en-US" dirty="0" smtClean="0"/>
              <a:t>The ethical culture is there acceptable by the management and the consumers of the goods and services of that particular organization.</a:t>
            </a:r>
          </a:p>
          <a:p>
            <a:pPr>
              <a:buFont typeface="Wingdings" panose="05000000000000000000" pitchFamily="2" charset="2"/>
              <a:buChar char="q"/>
            </a:pPr>
            <a:r>
              <a:rPr lang="en-US" dirty="0" smtClean="0"/>
              <a:t>This means that the customers are able to get good services from the employees hence loyalty is achieved.</a:t>
            </a:r>
          </a:p>
          <a:p>
            <a:pPr>
              <a:buFont typeface="Wingdings" panose="05000000000000000000" pitchFamily="2" charset="2"/>
              <a:buChar char="q"/>
            </a:pPr>
            <a:r>
              <a:rPr lang="en-US" dirty="0" smtClean="0"/>
              <a:t>The employees are able to continue providing the expected services by the organization to the customers. </a:t>
            </a:r>
          </a:p>
        </p:txBody>
      </p:sp>
    </p:spTree>
    <p:extLst>
      <p:ext uri="{BB962C8B-B14F-4D97-AF65-F5344CB8AC3E}">
        <p14:creationId xmlns:p14="http://schemas.microsoft.com/office/powerpoint/2010/main" val="3370384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q"/>
            </a:pPr>
            <a:r>
              <a:rPr lang="en-US" dirty="0" smtClean="0"/>
              <a:t>The entire organization therefore work in harmony as it is guided by the same ethical culture</a:t>
            </a:r>
          </a:p>
          <a:p>
            <a:pPr>
              <a:buClr>
                <a:srgbClr val="FFC000"/>
              </a:buClr>
              <a:buFont typeface="Wingdings" panose="05000000000000000000" pitchFamily="2" charset="2"/>
              <a:buChar char="q"/>
            </a:pPr>
            <a:r>
              <a:rPr lang="en-US" dirty="0" smtClean="0"/>
              <a:t>The behavior by each and every employee is the same and is meant to brand the organization in a positive manner at any given time.</a:t>
            </a:r>
          </a:p>
          <a:p>
            <a:pPr>
              <a:buFont typeface="Wingdings" panose="05000000000000000000" pitchFamily="2" charset="2"/>
              <a:buChar char="q"/>
            </a:pPr>
            <a:r>
              <a:rPr lang="en-US" dirty="0" smtClean="0"/>
              <a:t>Each and every employee takes upon themselves to act and behavior according to the culture which has been provided by the organization.</a:t>
            </a:r>
          </a:p>
          <a:p>
            <a:pPr>
              <a:buFont typeface="Wingdings" panose="05000000000000000000" pitchFamily="2" charset="2"/>
              <a:buChar char="q"/>
            </a:pPr>
            <a:r>
              <a:rPr lang="en-US" dirty="0" smtClean="0"/>
              <a:t>Ethical culture therefore guarantees business continuity with no changes in the service delivery despite changes in the employees. </a:t>
            </a:r>
            <a:endParaRPr lang="en-US" dirty="0"/>
          </a:p>
        </p:txBody>
      </p:sp>
    </p:spTree>
    <p:extLst>
      <p:ext uri="{BB962C8B-B14F-4D97-AF65-F5344CB8AC3E}">
        <p14:creationId xmlns:p14="http://schemas.microsoft.com/office/powerpoint/2010/main" val="3886234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69" y="286604"/>
            <a:ext cx="8046719" cy="1450757"/>
          </a:xfrm>
        </p:spPr>
        <p:txBody>
          <a:bodyPr>
            <a:noAutofit/>
          </a:bodyPr>
          <a:lstStyle/>
          <a:p>
            <a:pPr algn="ctr"/>
            <a:r>
              <a:rPr lang="en-US" sz="3200" b="1" dirty="0" smtClean="0"/>
              <a:t>Methods Used To Motivate Towards Ethical Business Practices</a:t>
            </a:r>
            <a:endParaRPr lang="en-US" sz="3200" b="1" dirty="0"/>
          </a:p>
        </p:txBody>
      </p:sp>
      <p:sp>
        <p:nvSpPr>
          <p:cNvPr id="3" name="Content Placeholder 2"/>
          <p:cNvSpPr>
            <a:spLocks noGrp="1"/>
          </p:cNvSpPr>
          <p:nvPr>
            <p:ph idx="1"/>
          </p:nvPr>
        </p:nvSpPr>
        <p:spPr>
          <a:xfrm>
            <a:off x="822959" y="1737361"/>
            <a:ext cx="7543801" cy="4131733"/>
          </a:xfrm>
        </p:spPr>
        <p:txBody>
          <a:bodyPr/>
          <a:lstStyle/>
          <a:p>
            <a:pPr marL="457200" indent="-457200">
              <a:buClr>
                <a:srgbClr val="FF0000"/>
              </a:buClr>
              <a:buFont typeface="+mj-lt"/>
              <a:buAutoNum type="arabicPeriod"/>
            </a:pPr>
            <a:r>
              <a:rPr lang="en-US" dirty="0" smtClean="0"/>
              <a:t>Develop and have a code of ethics in the organization</a:t>
            </a:r>
          </a:p>
          <a:p>
            <a:pPr marL="457200" indent="-457200">
              <a:buClr>
                <a:srgbClr val="FF0000"/>
              </a:buClr>
              <a:buFont typeface="+mj-lt"/>
              <a:buAutoNum type="arabicPeriod"/>
            </a:pPr>
            <a:r>
              <a:rPr lang="en-US" dirty="0" smtClean="0"/>
              <a:t>Make the managers role models of ethics and ethical culture</a:t>
            </a:r>
          </a:p>
          <a:p>
            <a:pPr marL="457200" indent="-457200">
              <a:buClr>
                <a:srgbClr val="FF0000"/>
              </a:buClr>
              <a:buFont typeface="+mj-lt"/>
              <a:buAutoNum type="arabicPeriod"/>
            </a:pPr>
            <a:r>
              <a:rPr lang="en-US" dirty="0" smtClean="0"/>
              <a:t>Disciplinary actions for unethical behaviors in the organization</a:t>
            </a:r>
          </a:p>
          <a:p>
            <a:pPr marL="457200" indent="-457200">
              <a:buClr>
                <a:srgbClr val="FF0000"/>
              </a:buClr>
              <a:buFont typeface="+mj-lt"/>
              <a:buAutoNum type="arabicPeriod"/>
            </a:pPr>
            <a:r>
              <a:rPr lang="en-US" dirty="0" smtClean="0"/>
              <a:t>Rewards for ethical behavior</a:t>
            </a:r>
          </a:p>
          <a:p>
            <a:pPr marL="457200" indent="-457200">
              <a:buClr>
                <a:srgbClr val="FF0000"/>
              </a:buClr>
              <a:buFont typeface="+mj-lt"/>
              <a:buAutoNum type="arabicPeriod"/>
            </a:pPr>
            <a:r>
              <a:rPr lang="en-US" dirty="0" smtClean="0"/>
              <a:t>Training employees on ethical culture</a:t>
            </a:r>
          </a:p>
          <a:p>
            <a:pPr marL="457200" indent="-457200">
              <a:buClr>
                <a:srgbClr val="FF0000"/>
              </a:buClr>
              <a:buFont typeface="+mj-lt"/>
              <a:buAutoNum type="arabicPeriod"/>
            </a:pPr>
            <a:r>
              <a:rPr lang="en-US" dirty="0" smtClean="0"/>
              <a:t>Consider work-life balance among employees</a:t>
            </a:r>
            <a:endParaRPr lang="en-US" dirty="0"/>
          </a:p>
        </p:txBody>
      </p:sp>
    </p:spTree>
    <p:extLst>
      <p:ext uri="{BB962C8B-B14F-4D97-AF65-F5344CB8AC3E}">
        <p14:creationId xmlns:p14="http://schemas.microsoft.com/office/powerpoint/2010/main" val="19052136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lnSpcReduction="10000"/>
          </a:bodyPr>
          <a:lstStyle/>
          <a:p>
            <a:r>
              <a:rPr lang="en-US" b="1" dirty="0" smtClean="0"/>
              <a:t>1. Develop </a:t>
            </a:r>
            <a:r>
              <a:rPr lang="en-US" b="1" dirty="0"/>
              <a:t>and have a code of ethics in the </a:t>
            </a:r>
            <a:r>
              <a:rPr lang="en-US" b="1" dirty="0" smtClean="0"/>
              <a:t>organization</a:t>
            </a:r>
          </a:p>
          <a:p>
            <a:pPr>
              <a:buFont typeface="Wingdings" panose="05000000000000000000" pitchFamily="2" charset="2"/>
              <a:buChar char="Ø"/>
            </a:pPr>
            <a:r>
              <a:rPr lang="en-US" dirty="0" smtClean="0"/>
              <a:t>Every organization should come up with a code of ethics that guides employees concerning their culture and behavior.</a:t>
            </a:r>
          </a:p>
          <a:p>
            <a:pPr>
              <a:buFont typeface="Wingdings" panose="05000000000000000000" pitchFamily="2" charset="2"/>
              <a:buChar char="Ø"/>
            </a:pPr>
            <a:r>
              <a:rPr lang="en-US" dirty="0" smtClean="0"/>
              <a:t>This is meant to guide and ensure that the employees are familiar with the organization’s expectations.</a:t>
            </a:r>
          </a:p>
          <a:p>
            <a:r>
              <a:rPr lang="en-US" b="1" dirty="0" smtClean="0"/>
              <a:t>2. Make </a:t>
            </a:r>
            <a:r>
              <a:rPr lang="en-US" b="1" dirty="0"/>
              <a:t>the managers role models of ethics and ethical culture</a:t>
            </a:r>
          </a:p>
          <a:p>
            <a:pPr>
              <a:buFont typeface="Wingdings" panose="05000000000000000000" pitchFamily="2" charset="2"/>
              <a:buChar char="v"/>
            </a:pPr>
            <a:r>
              <a:rPr lang="en-US" dirty="0" smtClean="0"/>
              <a:t>Every company should have management that leads by example.</a:t>
            </a:r>
          </a:p>
          <a:p>
            <a:pPr>
              <a:buFont typeface="Wingdings" panose="05000000000000000000" pitchFamily="2" charset="2"/>
              <a:buChar char="v"/>
            </a:pPr>
            <a:r>
              <a:rPr lang="en-US" dirty="0" smtClean="0"/>
              <a:t>Employees are likely to act and even observe ethical culture in an organization whose managers also observe and practice culture as provided by the organization’s code of ethics. </a:t>
            </a:r>
          </a:p>
          <a:p>
            <a:endParaRPr lang="en-US" dirty="0"/>
          </a:p>
          <a:p>
            <a:endParaRPr lang="en-US" dirty="0"/>
          </a:p>
        </p:txBody>
      </p:sp>
    </p:spTree>
    <p:extLst>
      <p:ext uri="{BB962C8B-B14F-4D97-AF65-F5344CB8AC3E}">
        <p14:creationId xmlns:p14="http://schemas.microsoft.com/office/powerpoint/2010/main" val="294911276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3. Disciplinary </a:t>
            </a:r>
            <a:r>
              <a:rPr lang="en-US" b="1" dirty="0"/>
              <a:t>actions for unethical behaviors in the </a:t>
            </a:r>
            <a:r>
              <a:rPr lang="en-US" b="1" dirty="0" smtClean="0"/>
              <a:t>organization.</a:t>
            </a:r>
          </a:p>
          <a:p>
            <a:pPr>
              <a:buFont typeface="Wingdings" panose="05000000000000000000" pitchFamily="2" charset="2"/>
              <a:buChar char="q"/>
            </a:pPr>
            <a:r>
              <a:rPr lang="en-US" dirty="0" smtClean="0"/>
              <a:t>It is important to ensure that unethical cases and behavior are punished to discourage employees from such behavior.</a:t>
            </a:r>
          </a:p>
          <a:p>
            <a:pPr>
              <a:buFont typeface="Wingdings" panose="05000000000000000000" pitchFamily="2" charset="2"/>
              <a:buChar char="q"/>
            </a:pPr>
            <a:r>
              <a:rPr lang="en-US" dirty="0" smtClean="0"/>
              <a:t>This is because behavior actually affects the organization negatively. </a:t>
            </a:r>
          </a:p>
          <a:p>
            <a:pPr>
              <a:buFont typeface="Wingdings" panose="05000000000000000000" pitchFamily="2" charset="2"/>
              <a:buChar char="q"/>
            </a:pPr>
            <a:r>
              <a:rPr lang="en-US" dirty="0" smtClean="0"/>
              <a:t>Disciplinary committees should be given that responsibility.</a:t>
            </a:r>
          </a:p>
          <a:p>
            <a:r>
              <a:rPr lang="en-US" b="1" dirty="0" smtClean="0"/>
              <a:t>4.Rewards for </a:t>
            </a:r>
            <a:r>
              <a:rPr lang="en-US" b="1" dirty="0"/>
              <a:t>ethical behavior</a:t>
            </a:r>
          </a:p>
          <a:p>
            <a:pPr>
              <a:buFont typeface="Wingdings" panose="05000000000000000000" pitchFamily="2" charset="2"/>
              <a:buChar char="q"/>
            </a:pPr>
            <a:r>
              <a:rPr lang="en-US" dirty="0" smtClean="0"/>
              <a:t>Rewarding good and positive behavior is meant to encourage the employees.</a:t>
            </a:r>
          </a:p>
          <a:p>
            <a:pPr>
              <a:buFont typeface="Wingdings" panose="05000000000000000000" pitchFamily="2" charset="2"/>
              <a:buChar char="q"/>
            </a:pPr>
            <a:r>
              <a:rPr lang="en-US" dirty="0" smtClean="0"/>
              <a:t>This can be done by providing incentives that are aimed at encouraging employees to practice positive behavior and culture. </a:t>
            </a:r>
          </a:p>
          <a:p>
            <a:endParaRPr lang="en-US" dirty="0"/>
          </a:p>
          <a:p>
            <a:endParaRPr lang="en-US" dirty="0"/>
          </a:p>
        </p:txBody>
      </p:sp>
    </p:spTree>
    <p:extLst>
      <p:ext uri="{BB962C8B-B14F-4D97-AF65-F5344CB8AC3E}">
        <p14:creationId xmlns:p14="http://schemas.microsoft.com/office/powerpoint/2010/main" val="19088770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Cont</a:t>
            </a:r>
            <a:r>
              <a:rPr lang="en-US" dirty="0" smtClean="0"/>
              <a:t>….</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5. Training </a:t>
            </a:r>
            <a:r>
              <a:rPr lang="en-US" b="1" dirty="0"/>
              <a:t>employees on ethical culture</a:t>
            </a:r>
          </a:p>
          <a:p>
            <a:pPr>
              <a:buFont typeface="Wingdings" panose="05000000000000000000" pitchFamily="2" charset="2"/>
              <a:buChar char="Ø"/>
            </a:pPr>
            <a:r>
              <a:rPr lang="en-US" dirty="0" smtClean="0"/>
              <a:t>Training is an important part of employee career development.</a:t>
            </a:r>
          </a:p>
          <a:p>
            <a:pPr>
              <a:buFont typeface="Wingdings" panose="05000000000000000000" pitchFamily="2" charset="2"/>
              <a:buChar char="Ø"/>
            </a:pPr>
            <a:r>
              <a:rPr lang="en-US" dirty="0" smtClean="0"/>
              <a:t>New employees should be trained about ethical culture of the of the organization so that they observe and practice the culture and behavior as expected.</a:t>
            </a:r>
          </a:p>
          <a:p>
            <a:pPr>
              <a:buFont typeface="Wingdings" panose="05000000000000000000" pitchFamily="2" charset="2"/>
              <a:buChar char="Ø"/>
            </a:pPr>
            <a:r>
              <a:rPr lang="en-US" dirty="0" smtClean="0"/>
              <a:t>This can be done through workshops and seminars organized by the organization. </a:t>
            </a:r>
          </a:p>
          <a:p>
            <a:pPr marL="0" indent="0">
              <a:buNone/>
            </a:pPr>
            <a:r>
              <a:rPr lang="en-US" b="1" dirty="0" smtClean="0"/>
              <a:t>6. Consider </a:t>
            </a:r>
            <a:r>
              <a:rPr lang="en-US" b="1" dirty="0"/>
              <a:t>work-life balance among employees</a:t>
            </a:r>
          </a:p>
          <a:p>
            <a:pPr>
              <a:buFont typeface="Wingdings" panose="05000000000000000000" pitchFamily="2" charset="2"/>
              <a:buChar char="q"/>
            </a:pPr>
            <a:r>
              <a:rPr lang="en-US" dirty="0" smtClean="0"/>
              <a:t>Providing employees with annual leaves and good working conditions is an important factor towards achieving ethical culture observation and practice.</a:t>
            </a:r>
          </a:p>
          <a:p>
            <a:pPr>
              <a:buFont typeface="Wingdings" panose="05000000000000000000" pitchFamily="2" charset="2"/>
              <a:buChar char="q"/>
            </a:pPr>
            <a:r>
              <a:rPr lang="en-US" dirty="0" smtClean="0"/>
              <a:t>Proper details on how holidays are to be given should be outlined and observed so that they are motivated to practice positive behavior. </a:t>
            </a:r>
          </a:p>
          <a:p>
            <a:endParaRPr lang="en-US" dirty="0"/>
          </a:p>
        </p:txBody>
      </p:sp>
    </p:spTree>
    <p:extLst>
      <p:ext uri="{BB962C8B-B14F-4D97-AF65-F5344CB8AC3E}">
        <p14:creationId xmlns:p14="http://schemas.microsoft.com/office/powerpoint/2010/main" val="347635961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Summary </a:t>
            </a:r>
            <a:endParaRPr lang="en-US" dirty="0"/>
          </a:p>
        </p:txBody>
      </p:sp>
      <p:sp>
        <p:nvSpPr>
          <p:cNvPr id="3" name="Content Placeholder 2"/>
          <p:cNvSpPr>
            <a:spLocks noGrp="1"/>
          </p:cNvSpPr>
          <p:nvPr>
            <p:ph idx="1"/>
          </p:nvPr>
        </p:nvSpPr>
        <p:spPr/>
        <p:txBody>
          <a:bodyPr/>
          <a:lstStyle/>
          <a:p>
            <a:pPr>
              <a:buFont typeface="Wingdings" panose="05000000000000000000" pitchFamily="2" charset="2"/>
              <a:buChar char="Ø"/>
            </a:pPr>
            <a:r>
              <a:rPr lang="en-US" dirty="0" smtClean="0"/>
              <a:t>Organizational ethical culture is the assumptions of behaviors and values that an organization has adopted.</a:t>
            </a:r>
          </a:p>
          <a:p>
            <a:pPr>
              <a:buFont typeface="Wingdings" panose="05000000000000000000" pitchFamily="2" charset="2"/>
              <a:buChar char="Ø"/>
            </a:pPr>
            <a:r>
              <a:rPr lang="en-US" dirty="0" smtClean="0"/>
              <a:t>Organization culture is an important aspect of continuity and running of an business entity.</a:t>
            </a:r>
          </a:p>
          <a:p>
            <a:pPr>
              <a:buFont typeface="Wingdings" panose="05000000000000000000" pitchFamily="2" charset="2"/>
              <a:buChar char="Ø"/>
            </a:pPr>
            <a:r>
              <a:rPr lang="en-US" dirty="0" smtClean="0"/>
              <a:t>The organizational culture is basically practiced and observed by the employees of that particular organization.</a:t>
            </a:r>
          </a:p>
          <a:p>
            <a:pPr>
              <a:buFont typeface="Wingdings" panose="05000000000000000000" pitchFamily="2" charset="2"/>
              <a:buChar char="Ø"/>
            </a:pPr>
            <a:r>
              <a:rPr lang="en-US" dirty="0" smtClean="0"/>
              <a:t>Every company should put in place measures that would ensure that the organization’s employees are not only familiar with the ethical culture but also practice them in the day to day responsibilities. </a:t>
            </a:r>
            <a:endParaRPr lang="en-US" dirty="0"/>
          </a:p>
        </p:txBody>
      </p:sp>
    </p:spTree>
    <p:extLst>
      <p:ext uri="{BB962C8B-B14F-4D97-AF65-F5344CB8AC3E}">
        <p14:creationId xmlns:p14="http://schemas.microsoft.com/office/powerpoint/2010/main" val="7842096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lstStyle/>
          <a:p>
            <a:r>
              <a:rPr lang="en-US" dirty="0" err="1" smtClean="0"/>
              <a:t>Alvesson</a:t>
            </a:r>
            <a:r>
              <a:rPr lang="en-US" dirty="0"/>
              <a:t>, M. (2002). </a:t>
            </a:r>
            <a:r>
              <a:rPr lang="en-US" i="1" dirty="0"/>
              <a:t>Understanding organizational </a:t>
            </a:r>
            <a:r>
              <a:rPr lang="en-US" i="1" dirty="0" smtClean="0"/>
              <a:t>culture</a:t>
            </a:r>
            <a:r>
              <a:rPr lang="en-US" dirty="0" smtClean="0"/>
              <a:t>. 	London</a:t>
            </a:r>
            <a:r>
              <a:rPr lang="en-US" dirty="0"/>
              <a:t>: SAGE. </a:t>
            </a:r>
            <a:endParaRPr lang="en-US" dirty="0" smtClean="0"/>
          </a:p>
          <a:p>
            <a:r>
              <a:rPr lang="en-US" dirty="0" err="1"/>
              <a:t>Arvinen-Muondo</a:t>
            </a:r>
            <a:r>
              <a:rPr lang="en-US" dirty="0"/>
              <a:t>, R., &amp; Perkins, S. J. (2013). </a:t>
            </a:r>
            <a:r>
              <a:rPr lang="en-US" i="1" dirty="0" smtClean="0"/>
              <a:t>Organizational 	</a:t>
            </a:r>
            <a:r>
              <a:rPr lang="en-US" i="1" dirty="0" err="1" smtClean="0"/>
              <a:t>behaviour</a:t>
            </a:r>
            <a:r>
              <a:rPr lang="en-US" dirty="0"/>
              <a:t>. London: </a:t>
            </a:r>
            <a:r>
              <a:rPr lang="en-US" dirty="0" err="1"/>
              <a:t>Kogan</a:t>
            </a:r>
            <a:r>
              <a:rPr lang="en-US" dirty="0"/>
              <a:t> Page. </a:t>
            </a:r>
            <a:endParaRPr lang="en-US" dirty="0" smtClean="0"/>
          </a:p>
          <a:p>
            <a:r>
              <a:rPr lang="en-US" dirty="0"/>
              <a:t>Leigh, A. (2013). </a:t>
            </a:r>
            <a:r>
              <a:rPr lang="en-US" i="1" dirty="0"/>
              <a:t>Ethical leadership: Creating and </a:t>
            </a:r>
            <a:r>
              <a:rPr lang="en-US" i="1" dirty="0" smtClean="0"/>
              <a:t>sustaining 	an </a:t>
            </a:r>
            <a:r>
              <a:rPr lang="en-US" i="1" dirty="0"/>
              <a:t>ethical business culture</a:t>
            </a:r>
            <a:r>
              <a:rPr lang="en-US" dirty="0" smtClean="0"/>
              <a:t>.</a:t>
            </a:r>
          </a:p>
          <a:p>
            <a:r>
              <a:rPr lang="en-US" dirty="0"/>
              <a:t>Schein, E. H., &amp; Schein, P. (2016). </a:t>
            </a:r>
            <a:r>
              <a:rPr lang="en-US" i="1" dirty="0"/>
              <a:t>Organizational culture </a:t>
            </a:r>
            <a:r>
              <a:rPr lang="en-US" i="1" dirty="0" smtClean="0"/>
              <a:t>and 	leadership</a:t>
            </a:r>
            <a:r>
              <a:rPr lang="en-US" dirty="0"/>
              <a:t>. Hoboken, New Jersey: Wiley. </a:t>
            </a:r>
          </a:p>
          <a:p>
            <a:endParaRPr lang="en-US" dirty="0"/>
          </a:p>
          <a:p>
            <a:endParaRPr lang="en-US" dirty="0"/>
          </a:p>
        </p:txBody>
      </p:sp>
    </p:spTree>
    <p:extLst>
      <p:ext uri="{BB962C8B-B14F-4D97-AF65-F5344CB8AC3E}">
        <p14:creationId xmlns:p14="http://schemas.microsoft.com/office/powerpoint/2010/main" val="2368253769"/>
      </p:ext>
    </p:extLst>
  </p:cSld>
  <p:clrMapOvr>
    <a:masterClrMapping/>
  </p:clrMapOvr>
  <p:timing>
    <p:tnLst>
      <p:par>
        <p:cTn id="1" dur="indefinite" restart="never" nodeType="tmRoot"/>
      </p:par>
    </p:tnLst>
  </p:timing>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6B9F25"/>
      </a:hlink>
      <a:folHlink>
        <a:srgbClr val="B26B02"/>
      </a:folHlink>
    </a:clrScheme>
    <a:fontScheme name="Century Schoolbook">
      <a:majorFont>
        <a:latin typeface="Century Schoolbook" panose="02040604050505020304"/>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panose="02040604050505020304"/>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D26EA377-59BD-4C9C-9D94-EE8416EE4C7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947</TotalTime>
  <Words>1770</Words>
  <Application>Microsoft Office PowerPoint</Application>
  <PresentationFormat>On-screen Show (4:3)</PresentationFormat>
  <Paragraphs>131</Paragraphs>
  <Slides>14</Slides>
  <Notes>13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14</vt:i4>
      </vt:variant>
    </vt:vector>
  </HeadingPairs>
  <TitlesOfParts>
    <vt:vector size="18" baseType="lpstr">
      <vt:lpstr>Calibri</vt:lpstr>
      <vt:lpstr>Century Schoolbook</vt:lpstr>
      <vt:lpstr>Wingdings</vt:lpstr>
      <vt:lpstr>Retrospect</vt:lpstr>
      <vt:lpstr>Organizational Ethical Culture</vt:lpstr>
      <vt:lpstr>Organizational Ethical Culture</vt:lpstr>
      <vt:lpstr>Maintaining An Ethical Culture Within The Organization</vt:lpstr>
      <vt:lpstr>Cont…</vt:lpstr>
      <vt:lpstr>Role That Culture Plays In Global Business Ethics</vt:lpstr>
      <vt:lpstr>Cont…</vt:lpstr>
      <vt:lpstr>Importance And Rationale For Maintaining An Ethical Culture Within The Entire Organization</vt:lpstr>
      <vt:lpstr>Cont…</vt:lpstr>
      <vt:lpstr>Methods Used To Motivate Towards Ethical Business Practices</vt:lpstr>
      <vt:lpstr>Cont…</vt:lpstr>
      <vt:lpstr>Conti…</vt:lpstr>
      <vt:lpstr>Cont….</vt:lpstr>
      <vt:lpstr>Summary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Ethical Culture</dc:title>
  <dc:creator>Windows User</dc:creator>
  <cp:lastModifiedBy>Windows User</cp:lastModifiedBy>
  <cp:revision>19</cp:revision>
  <dcterms:created xsi:type="dcterms:W3CDTF">2018-05-12T05:48:14Z</dcterms:created>
  <dcterms:modified xsi:type="dcterms:W3CDTF">2018-05-12T21:35:51Z</dcterms:modified>
</cp:coreProperties>
</file>